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lice" panose="020B0604020202020204" charset="0"/>
      <p:regular r:id="rId14"/>
    </p:embeddedFont>
    <p:embeddedFont>
      <p:font typeface="Lora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315"/>
    <a:srgbClr val="FCFBF8"/>
    <a:srgbClr val="EBFE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23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1F2D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BF8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549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Bookstore Management: A Full-Stack Web Solution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1264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Revolutionizing bookstore operations through intelligent digital transformation.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9936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611654"/>
            <a:ext cx="7556421" cy="1144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Team 8, Priti Mondal</a:t>
            </a:r>
            <a:b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</a:b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Id: 2418076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</a:rPr>
              <a:t>Cohort code: VIRINTADM25JFSA001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12275" y="422434"/>
            <a:ext cx="6805851" cy="383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Conclusion: Your Bookstore, Digitally Empowered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2934653" y="2527459"/>
            <a:ext cx="188654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100%</a:t>
            </a:r>
            <a:endParaRPr lang="en-US" sz="3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603" y="1568768"/>
            <a:ext cx="2300764" cy="230076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36734" y="4061222"/>
            <a:ext cx="668262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Operational Efficiency: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Automating daily tasks for maximum productivity.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9808964" y="2527459"/>
            <a:ext cx="188654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95%</a:t>
            </a:r>
            <a:endParaRPr lang="en-US" sz="30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914" y="1568768"/>
            <a:ext cx="2300764" cy="230076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11045" y="4061222"/>
            <a:ext cx="668262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 Accuracy: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Reducing manual errors through digitization.</a:t>
            </a:r>
            <a:endParaRPr lang="en-US" sz="1200" dirty="0"/>
          </a:p>
        </p:txBody>
      </p:sp>
      <p:sp>
        <p:nvSpPr>
          <p:cNvPr id="10" name="Text 6"/>
          <p:cNvSpPr/>
          <p:nvPr/>
        </p:nvSpPr>
        <p:spPr>
          <a:xfrm>
            <a:off x="2934653" y="5610225"/>
            <a:ext cx="188654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98%</a:t>
            </a:r>
            <a:endParaRPr lang="en-US" sz="30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7603" y="4651534"/>
            <a:ext cx="2300764" cy="230076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6734" y="7143988"/>
            <a:ext cx="668262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Enhanced Security: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Protecting sensitive data with robust measures.</a:t>
            </a:r>
            <a:endParaRPr lang="en-US" sz="1200" dirty="0"/>
          </a:p>
        </p:txBody>
      </p:sp>
      <p:sp>
        <p:nvSpPr>
          <p:cNvPr id="13" name="Text 8"/>
          <p:cNvSpPr/>
          <p:nvPr/>
        </p:nvSpPr>
        <p:spPr>
          <a:xfrm>
            <a:off x="9808964" y="5610225"/>
            <a:ext cx="1886545" cy="3833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0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90%</a:t>
            </a:r>
            <a:endParaRPr lang="en-US" sz="30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01914" y="4651534"/>
            <a:ext cx="2300764" cy="230076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11045" y="7143988"/>
            <a:ext cx="668262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00"/>
              </a:lnSpc>
              <a:buNone/>
            </a:pPr>
            <a:r>
              <a:rPr lang="en-US" sz="120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Customer Satisfaction:</a:t>
            </a:r>
            <a:r>
              <a:rPr lang="en-US" sz="120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Improving user experience with seamless features.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75DE82-7143-0C3E-7B38-94063ED6341F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3A282E2-740B-C6EF-F3CF-B4CAA1231F58}"/>
              </a:ext>
            </a:extLst>
          </p:cNvPr>
          <p:cNvSpPr/>
          <p:nvPr/>
        </p:nvSpPr>
        <p:spPr>
          <a:xfrm>
            <a:off x="12382052" y="7498080"/>
            <a:ext cx="2151529" cy="645459"/>
          </a:xfrm>
          <a:prstGeom prst="rect">
            <a:avLst/>
          </a:prstGeom>
          <a:solidFill>
            <a:srgbClr val="FCFB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1" cy="8229600"/>
          </a:xfrm>
          <a:prstGeom prst="rect">
            <a:avLst/>
          </a:prstGeom>
        </p:spPr>
      </p:pic>
      <p:sp>
        <p:nvSpPr>
          <p:cNvPr id="4" name="Shape 0">
            <a:extLst>
              <a:ext uri="{FF2B5EF4-FFF2-40B4-BE49-F238E27FC236}">
                <a16:creationId xmlns:a16="http://schemas.microsoft.com/office/drawing/2014/main" id="{A507144C-4B6A-9ED9-0C23-D5C6EEE7FE55}"/>
              </a:ext>
            </a:extLst>
          </p:cNvPr>
          <p:cNvSpPr/>
          <p:nvPr/>
        </p:nvSpPr>
        <p:spPr>
          <a:xfrm>
            <a:off x="0" y="0"/>
            <a:ext cx="14630401" cy="8229600"/>
          </a:xfrm>
          <a:prstGeom prst="rect">
            <a:avLst/>
          </a:prstGeom>
          <a:solidFill>
            <a:srgbClr val="213315">
              <a:alpha val="80000"/>
            </a:srgbClr>
          </a:solidFill>
          <a:ln/>
        </p:spPr>
        <p:txBody>
          <a:bodyPr/>
          <a:lstStyle/>
          <a:p>
            <a:endParaRPr lang="en-IN" sz="2494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0FB9AEF7-E4B1-197B-6436-EE583883666A}"/>
              </a:ext>
            </a:extLst>
          </p:cNvPr>
          <p:cNvSpPr/>
          <p:nvPr/>
        </p:nvSpPr>
        <p:spPr>
          <a:xfrm>
            <a:off x="5848774" y="5652183"/>
            <a:ext cx="32227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6000" dirty="0">
                <a:solidFill>
                  <a:schemeClr val="bg1"/>
                </a:solidFill>
                <a:latin typeface="Alice" pitchFamily="34" charset="0"/>
                <a:ea typeface="Alice" pitchFamily="34" charset="-122"/>
              </a:rPr>
              <a:t>Thank You !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130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154323" y="22423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827723" y="2823448"/>
            <a:ext cx="748843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From Manual Chaos to Digital Clarity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373058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Managing a bookstore isn’t simple – it involves juggling inventory, customers, sales, and reporting, and manual methods turn this into chaos.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9858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solution brings digital clarity with a Full Stack Book Store Management Application that automates operations, improves accuracy, and delivers a seamless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79796" y="751761"/>
            <a:ext cx="1027068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Objectives: Powering Your Bookstore's Success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211252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CFBF8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08204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177236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1942505"/>
            <a:ext cx="272177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2679502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Simplify Inventory Management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352425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Efficiently add, update, and track books with real-time stock visibility.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11252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CFBF8"/>
          </a:solidFill>
          <a:ln/>
        </p:spPr>
      </p:sp>
      <p:sp>
        <p:nvSpPr>
          <p:cNvPr id="10" name="Shape 7"/>
          <p:cNvSpPr/>
          <p:nvPr/>
        </p:nvSpPr>
        <p:spPr>
          <a:xfrm>
            <a:off x="5216962" y="208204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1" name="Shape 8"/>
          <p:cNvSpPr/>
          <p:nvPr/>
        </p:nvSpPr>
        <p:spPr>
          <a:xfrm>
            <a:off x="6974860" y="177236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1942505"/>
            <a:ext cx="272177" cy="34016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74256" y="267950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Secure Authentication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5474256" y="316992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Robust JWT-based user authentication and role-based access control.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640133" y="2112526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CFBF8"/>
          </a:solidFill>
          <a:ln/>
        </p:spPr>
      </p:sp>
      <p:sp>
        <p:nvSpPr>
          <p:cNvPr id="16" name="Shape 12"/>
          <p:cNvSpPr/>
          <p:nvPr/>
        </p:nvSpPr>
        <p:spPr>
          <a:xfrm>
            <a:off x="9640133" y="2082046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17" name="Shape 13"/>
          <p:cNvSpPr/>
          <p:nvPr/>
        </p:nvSpPr>
        <p:spPr>
          <a:xfrm>
            <a:off x="11398032" y="177236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1942505"/>
            <a:ext cx="272177" cy="340162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897427" y="2679502"/>
            <a:ext cx="33582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Streamline Sales &amp; Orders</a:t>
            </a:r>
            <a:endParaRPr lang="en-US" sz="2200" dirty="0"/>
          </a:p>
        </p:txBody>
      </p:sp>
      <p:sp>
        <p:nvSpPr>
          <p:cNvPr id="20" name="Text 15"/>
          <p:cNvSpPr/>
          <p:nvPr/>
        </p:nvSpPr>
        <p:spPr>
          <a:xfrm>
            <a:off x="9897427" y="3169920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Automate order processing from cart to fulfillment for enhanced customer experience.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93790" y="543722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CFBF8"/>
          </a:solidFill>
          <a:ln/>
        </p:spPr>
      </p:sp>
      <p:sp>
        <p:nvSpPr>
          <p:cNvPr id="22" name="Shape 17"/>
          <p:cNvSpPr/>
          <p:nvPr/>
        </p:nvSpPr>
        <p:spPr>
          <a:xfrm>
            <a:off x="793790" y="5406747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23" name="Shape 18"/>
          <p:cNvSpPr/>
          <p:nvPr/>
        </p:nvSpPr>
        <p:spPr>
          <a:xfrm>
            <a:off x="3657540" y="509706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1614" y="5267206"/>
            <a:ext cx="272177" cy="340162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1051084" y="6004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Actionable Insights</a:t>
            </a:r>
            <a:endParaRPr lang="en-US" sz="2200" dirty="0"/>
          </a:p>
        </p:txBody>
      </p:sp>
      <p:sp>
        <p:nvSpPr>
          <p:cNvPr id="26" name="Text 20"/>
          <p:cNvSpPr/>
          <p:nvPr/>
        </p:nvSpPr>
        <p:spPr>
          <a:xfrm>
            <a:off x="1051084" y="649462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Generate comprehensive sales reports and analytics to drive business decisions.</a:t>
            </a:r>
            <a:endParaRPr lang="en-US" sz="1750" dirty="0"/>
          </a:p>
        </p:txBody>
      </p:sp>
      <p:sp>
        <p:nvSpPr>
          <p:cNvPr id="27" name="Shape 21"/>
          <p:cNvSpPr/>
          <p:nvPr/>
        </p:nvSpPr>
        <p:spPr>
          <a:xfrm>
            <a:off x="7428548" y="543722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CFBF8"/>
          </a:solidFill>
          <a:ln/>
        </p:spPr>
      </p:sp>
      <p:sp>
        <p:nvSpPr>
          <p:cNvPr id="28" name="Shape 22"/>
          <p:cNvSpPr/>
          <p:nvPr/>
        </p:nvSpPr>
        <p:spPr>
          <a:xfrm>
            <a:off x="7428548" y="5406747"/>
            <a:ext cx="6407944" cy="121920"/>
          </a:xfrm>
          <a:prstGeom prst="roundRect">
            <a:avLst>
              <a:gd name="adj" fmla="val 27907"/>
            </a:avLst>
          </a:prstGeom>
          <a:solidFill>
            <a:srgbClr val="1B5F39"/>
          </a:solidFill>
          <a:ln/>
        </p:spPr>
      </p:sp>
      <p:sp>
        <p:nvSpPr>
          <p:cNvPr id="29" name="Shape 23"/>
          <p:cNvSpPr/>
          <p:nvPr/>
        </p:nvSpPr>
        <p:spPr>
          <a:xfrm>
            <a:off x="10292298" y="509706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5F39"/>
          </a:solidFill>
          <a:ln/>
        </p:spPr>
      </p:sp>
      <p:pic>
        <p:nvPicPr>
          <p:cNvPr id="3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96371" y="5267206"/>
            <a:ext cx="272177" cy="340162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7685842" y="6004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Enhanced Discovery</a:t>
            </a:r>
            <a:endParaRPr lang="en-US" sz="2200" dirty="0"/>
          </a:p>
        </p:txBody>
      </p:sp>
      <p:sp>
        <p:nvSpPr>
          <p:cNvPr id="32" name="Text 25"/>
          <p:cNvSpPr/>
          <p:nvPr/>
        </p:nvSpPr>
        <p:spPr>
          <a:xfrm>
            <a:off x="7685842" y="649462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Advanced search and personalized recommendations for customers.</a:t>
            </a:r>
            <a:endParaRPr lang="en-US" sz="175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1C3703B-8EF3-F6E4-4447-4CF274CC7647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497092" y="892373"/>
            <a:ext cx="6149697" cy="499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Robust Architecture for Reliability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99611" y="1616869"/>
            <a:ext cx="7744777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solution is built on a modern, layered architecture ensuring scalability, security, and maintainability.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11" y="2481262"/>
            <a:ext cx="999411" cy="121396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898809" y="2681049"/>
            <a:ext cx="2998470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Frontend</a:t>
            </a:r>
            <a:endParaRPr lang="en-US" sz="2350" dirty="0"/>
          </a:p>
        </p:txBody>
      </p:sp>
      <p:sp>
        <p:nvSpPr>
          <p:cNvPr id="7" name="Text 3"/>
          <p:cNvSpPr/>
          <p:nvPr/>
        </p:nvSpPr>
        <p:spPr>
          <a:xfrm>
            <a:off x="1898809" y="3175635"/>
            <a:ext cx="6545580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Angular + Tailwind CSS: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Dynamic and responsive user interfaces.</a:t>
            </a:r>
            <a:endParaRPr lang="en-US" sz="15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11" y="3695224"/>
            <a:ext cx="999411" cy="121396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898809" y="3895011"/>
            <a:ext cx="2998470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Backend</a:t>
            </a:r>
            <a:endParaRPr lang="en-US" sz="2350" dirty="0"/>
          </a:p>
        </p:txBody>
      </p:sp>
      <p:sp>
        <p:nvSpPr>
          <p:cNvPr id="10" name="Text 5"/>
          <p:cNvSpPr/>
          <p:nvPr/>
        </p:nvSpPr>
        <p:spPr>
          <a:xfrm>
            <a:off x="1898809" y="4389596"/>
            <a:ext cx="6545580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Spring Boot: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REST APIs, business logic, and integrations.</a:t>
            </a:r>
            <a:endParaRPr lang="en-US" sz="15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611" y="4909185"/>
            <a:ext cx="999411" cy="121396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898809" y="5108972"/>
            <a:ext cx="2998470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Database</a:t>
            </a:r>
            <a:endParaRPr lang="en-US" sz="2350" dirty="0"/>
          </a:p>
        </p:txBody>
      </p:sp>
      <p:sp>
        <p:nvSpPr>
          <p:cNvPr id="13" name="Text 7"/>
          <p:cNvSpPr/>
          <p:nvPr/>
        </p:nvSpPr>
        <p:spPr>
          <a:xfrm>
            <a:off x="1898809" y="5603558"/>
            <a:ext cx="6545580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MySQL: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Reliable and structured data storage with normalized schema.</a:t>
            </a:r>
            <a:endParaRPr lang="en-US" sz="15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611" y="6123146"/>
            <a:ext cx="999411" cy="1213961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898809" y="6322933"/>
            <a:ext cx="2998470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Security</a:t>
            </a:r>
            <a:endParaRPr lang="en-US" sz="2350" dirty="0"/>
          </a:p>
        </p:txBody>
      </p:sp>
      <p:sp>
        <p:nvSpPr>
          <p:cNvPr id="16" name="Text 9"/>
          <p:cNvSpPr/>
          <p:nvPr/>
        </p:nvSpPr>
        <p:spPr>
          <a:xfrm>
            <a:off x="1898809" y="6817519"/>
            <a:ext cx="6545580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JWT + Role-based Authorization:</a:t>
            </a: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Protecting data and access.</a:t>
            </a:r>
            <a:endParaRPr lang="en-US" sz="15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DD640C3-4522-C933-700A-918864181852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CBB1747B-2124-79E2-A5C7-8AFA1EE9CC8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5176" t="13883" r="4991" b="20911"/>
          <a:stretch>
            <a:fillRect/>
          </a:stretch>
        </p:blipFill>
        <p:spPr>
          <a:xfrm>
            <a:off x="7646789" y="2178504"/>
            <a:ext cx="6789763" cy="442218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03583" y="1835468"/>
            <a:ext cx="682311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Comprehensive System Overview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Core Modules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53651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Inventory Management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97871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User Management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2091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Sales &amp; Orders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6310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Reporting &amp; Analytics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05306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Search &amp; Recommendations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Technology Stack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332928" y="353651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Frontend:</a:t>
            </a:r>
            <a:r>
              <a:rPr lang="en-US" sz="1750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 Angular, Tailwind CSS, Chart.js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32928" y="434161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Backend:</a:t>
            </a:r>
            <a:r>
              <a:rPr lang="en-US" sz="1750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 Java, Spring Boot, Spring Security, Spring Data JPA, JWT, iText, Stripe API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332928" y="550961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Database:</a:t>
            </a:r>
            <a:r>
              <a:rPr lang="en-US" sz="1750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 MySQL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332928" y="595181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Tools:</a:t>
            </a:r>
            <a:r>
              <a:rPr lang="en-US" sz="1750" dirty="0">
                <a:solidFill>
                  <a:srgbClr val="2C2821"/>
                </a:solidFill>
                <a:latin typeface="Times New Roman" panose="02020603050405020304" pitchFamily="18" charset="0"/>
                <a:ea typeface="Lora" pitchFamily="34" charset="-122"/>
                <a:cs typeface="Times New Roman" panose="02020603050405020304" pitchFamily="18" charset="0"/>
              </a:rPr>
              <a:t> Git, Postman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872067" y="28844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Key Entities (ERD)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9872067" y="353651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Book, Category, User, Review, Cart, CartItem, Order, OrderItem, Payment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2067" y="482929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Relationships ensure data integrity and efficient querying.</a:t>
            </a: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872E1A-7B49-DCCF-E8FF-C39D8CE3C072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46940" y="943094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Feature Highlights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63698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098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Inventory Control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2588776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Add, update, delete books, bulk uploads, stock logs and low-stock alerts.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1963698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0983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User Management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2588776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Secure registration, login, role-based access, and profile management and reviews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68209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39028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Sales &amp; Orders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393287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Cart, order placement, invoice generation and payment integration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3768209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3902869"/>
            <a:ext cx="28354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Reporting &amp; Analytics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393287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Sales and inventory reports, PDF export, intuitive dashboard charts.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5572720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5707380"/>
            <a:ext cx="36143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Search &amp; Recommendations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197798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Full-text search and filters, trending books, personalized recommendation and category-based suggestions.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56884" y="5572720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57073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Robust Security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197798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JWT, BCrypt hashing, and centralized exception handling for data safety.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ECDC32-C03A-51A6-4530-BE3D873D5212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03808" y="311825"/>
            <a:ext cx="322278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Agile Development &amp; Workflow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396835" y="104624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Our development process embraced Agile methodologies to ensure flexibility, rapid iteration, and continuous delivery of value.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1327698" y="1805562"/>
            <a:ext cx="151149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0 – Project Setup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5468741" y="2626815"/>
            <a:ext cx="2640209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1 – Inventory Management</a:t>
            </a: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1176276" y="3442115"/>
            <a:ext cx="179105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2 – User Management</a:t>
            </a: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5762853" y="4437834"/>
            <a:ext cx="230778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3 – Order Processing (Phase 1)</a:t>
            </a:r>
            <a:endParaRPr lang="en-US" dirty="0"/>
          </a:p>
        </p:txBody>
      </p:sp>
      <p:sp>
        <p:nvSpPr>
          <p:cNvPr id="24" name="Text 22"/>
          <p:cNvSpPr/>
          <p:nvPr/>
        </p:nvSpPr>
        <p:spPr>
          <a:xfrm>
            <a:off x="441113" y="5178111"/>
            <a:ext cx="3071335" cy="354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5 – Order Processing (Phase 2) + Reporting</a:t>
            </a:r>
            <a:endParaRPr lang="en-US" dirty="0"/>
          </a:p>
        </p:txBody>
      </p:sp>
      <p:sp>
        <p:nvSpPr>
          <p:cNvPr id="28" name="Text 26"/>
          <p:cNvSpPr/>
          <p:nvPr/>
        </p:nvSpPr>
        <p:spPr>
          <a:xfrm>
            <a:off x="5762853" y="649930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6 – Integration</a:t>
            </a:r>
            <a:endParaRPr lang="en-US" dirty="0"/>
          </a:p>
        </p:txBody>
      </p:sp>
      <p:sp>
        <p:nvSpPr>
          <p:cNvPr id="32" name="Text 30"/>
          <p:cNvSpPr/>
          <p:nvPr/>
        </p:nvSpPr>
        <p:spPr>
          <a:xfrm>
            <a:off x="1421638" y="7326734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dirty="0">
                <a:solidFill>
                  <a:srgbClr val="2C2821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Sprint 7 – Finalization</a:t>
            </a:r>
            <a:endParaRPr lang="en-US" dirty="0"/>
          </a:p>
        </p:txBody>
      </p:sp>
      <p:pic>
        <p:nvPicPr>
          <p:cNvPr id="3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4703" y="1732614"/>
            <a:ext cx="5306973" cy="5306973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B007239E-F658-A424-968E-A0B525BD2602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3ECC64D-D51A-CA66-6E95-297CED127354}"/>
              </a:ext>
            </a:extLst>
          </p:cNvPr>
          <p:cNvGrpSpPr/>
          <p:nvPr/>
        </p:nvGrpSpPr>
        <p:grpSpPr>
          <a:xfrm>
            <a:off x="3658109" y="1435774"/>
            <a:ext cx="1224622" cy="6552000"/>
            <a:chOff x="853296" y="1435775"/>
            <a:chExt cx="1224622" cy="6552000"/>
          </a:xfrm>
        </p:grpSpPr>
        <p:sp>
          <p:nvSpPr>
            <p:cNvPr id="4" name="Shape 2"/>
            <p:cNvSpPr/>
            <p:nvPr/>
          </p:nvSpPr>
          <p:spPr>
            <a:xfrm rot="5400000" flipV="1">
              <a:off x="-1805875" y="4693775"/>
              <a:ext cx="6552000" cy="36000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/>
          </p:spPr>
        </p:sp>
        <p:sp>
          <p:nvSpPr>
            <p:cNvPr id="5" name="Shape 3"/>
            <p:cNvSpPr/>
            <p:nvPr/>
          </p:nvSpPr>
          <p:spPr>
            <a:xfrm rot="5400000">
              <a:off x="1274424" y="1717238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6" name="Shape 4"/>
            <p:cNvSpPr/>
            <p:nvPr/>
          </p:nvSpPr>
          <p:spPr>
            <a:xfrm rot="5400000">
              <a:off x="874812" y="1759743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7" name="Text 5"/>
            <p:cNvSpPr/>
            <p:nvPr/>
          </p:nvSpPr>
          <p:spPr>
            <a:xfrm>
              <a:off x="917376" y="1805562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1</a:t>
              </a:r>
              <a:endParaRPr lang="en-US" sz="1600" dirty="0"/>
            </a:p>
          </p:txBody>
        </p:sp>
        <p:sp>
          <p:nvSpPr>
            <p:cNvPr id="35" name="Shape 3">
              <a:extLst>
                <a:ext uri="{FF2B5EF4-FFF2-40B4-BE49-F238E27FC236}">
                  <a16:creationId xmlns:a16="http://schemas.microsoft.com/office/drawing/2014/main" id="{12F663D8-A89B-DC9B-64D6-8345BAB193CB}"/>
                </a:ext>
              </a:extLst>
            </p:cNvPr>
            <p:cNvSpPr/>
            <p:nvPr/>
          </p:nvSpPr>
          <p:spPr>
            <a:xfrm rot="5400000">
              <a:off x="1614586" y="2535118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36" name="Shape 3">
              <a:extLst>
                <a:ext uri="{FF2B5EF4-FFF2-40B4-BE49-F238E27FC236}">
                  <a16:creationId xmlns:a16="http://schemas.microsoft.com/office/drawing/2014/main" id="{BAFB2C14-10BE-78BC-A356-47FF054D5C44}"/>
                </a:ext>
              </a:extLst>
            </p:cNvPr>
            <p:cNvSpPr/>
            <p:nvPr/>
          </p:nvSpPr>
          <p:spPr>
            <a:xfrm rot="5400000">
              <a:off x="1292424" y="3352997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37" name="Shape 3">
              <a:extLst>
                <a:ext uri="{FF2B5EF4-FFF2-40B4-BE49-F238E27FC236}">
                  <a16:creationId xmlns:a16="http://schemas.microsoft.com/office/drawing/2014/main" id="{4D1E4833-21F7-64A2-0373-16A99A5B83AA}"/>
                </a:ext>
              </a:extLst>
            </p:cNvPr>
            <p:cNvSpPr/>
            <p:nvPr/>
          </p:nvSpPr>
          <p:spPr>
            <a:xfrm rot="5400000">
              <a:off x="1650586" y="4343597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39" name="Shape 3">
              <a:extLst>
                <a:ext uri="{FF2B5EF4-FFF2-40B4-BE49-F238E27FC236}">
                  <a16:creationId xmlns:a16="http://schemas.microsoft.com/office/drawing/2014/main" id="{553417A4-4860-A833-4956-C2EF6126776A}"/>
                </a:ext>
              </a:extLst>
            </p:cNvPr>
            <p:cNvSpPr/>
            <p:nvPr/>
          </p:nvSpPr>
          <p:spPr>
            <a:xfrm rot="5400000">
              <a:off x="1645066" y="6363856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40" name="Shape 4">
              <a:extLst>
                <a:ext uri="{FF2B5EF4-FFF2-40B4-BE49-F238E27FC236}">
                  <a16:creationId xmlns:a16="http://schemas.microsoft.com/office/drawing/2014/main" id="{DD01946F-1CFB-F3DF-74A6-C93304A58871}"/>
                </a:ext>
              </a:extLst>
            </p:cNvPr>
            <p:cNvSpPr/>
            <p:nvPr/>
          </p:nvSpPr>
          <p:spPr>
            <a:xfrm rot="5400000">
              <a:off x="1782380" y="2585243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41" name="Shape 4">
              <a:extLst>
                <a:ext uri="{FF2B5EF4-FFF2-40B4-BE49-F238E27FC236}">
                  <a16:creationId xmlns:a16="http://schemas.microsoft.com/office/drawing/2014/main" id="{FED5FE5D-063C-F900-36A7-284EF1D7FB8E}"/>
                </a:ext>
              </a:extLst>
            </p:cNvPr>
            <p:cNvSpPr/>
            <p:nvPr/>
          </p:nvSpPr>
          <p:spPr>
            <a:xfrm rot="5400000">
              <a:off x="918435" y="3387882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42" name="Shape 4">
              <a:extLst>
                <a:ext uri="{FF2B5EF4-FFF2-40B4-BE49-F238E27FC236}">
                  <a16:creationId xmlns:a16="http://schemas.microsoft.com/office/drawing/2014/main" id="{6A1A96EB-FC53-C9BB-559E-0250F0E1E57A}"/>
                </a:ext>
              </a:extLst>
            </p:cNvPr>
            <p:cNvSpPr/>
            <p:nvPr/>
          </p:nvSpPr>
          <p:spPr>
            <a:xfrm rot="5400000">
              <a:off x="1822767" y="4386102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43" name="Shape 4">
              <a:extLst>
                <a:ext uri="{FF2B5EF4-FFF2-40B4-BE49-F238E27FC236}">
                  <a16:creationId xmlns:a16="http://schemas.microsoft.com/office/drawing/2014/main" id="{7D05939A-CC5B-4B76-4517-8B179588370C}"/>
                </a:ext>
              </a:extLst>
            </p:cNvPr>
            <p:cNvSpPr/>
            <p:nvPr/>
          </p:nvSpPr>
          <p:spPr>
            <a:xfrm rot="5400000">
              <a:off x="853296" y="5228997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4" name="Shape 4">
              <a:extLst>
                <a:ext uri="{FF2B5EF4-FFF2-40B4-BE49-F238E27FC236}">
                  <a16:creationId xmlns:a16="http://schemas.microsoft.com/office/drawing/2014/main" id="{B7EE565D-D896-6D63-28D9-A8337F5648C6}"/>
                </a:ext>
              </a:extLst>
            </p:cNvPr>
            <p:cNvSpPr/>
            <p:nvPr/>
          </p:nvSpPr>
          <p:spPr>
            <a:xfrm rot="5400000">
              <a:off x="1817965" y="6396930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11" name="Text 9"/>
            <p:cNvSpPr/>
            <p:nvPr/>
          </p:nvSpPr>
          <p:spPr>
            <a:xfrm>
              <a:off x="1813237" y="2626815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2</a:t>
              </a:r>
              <a:endParaRPr lang="en-US" sz="1600" dirty="0"/>
            </a:p>
          </p:txBody>
        </p:sp>
        <p:sp>
          <p:nvSpPr>
            <p:cNvPr id="15" name="Text 13"/>
            <p:cNvSpPr/>
            <p:nvPr/>
          </p:nvSpPr>
          <p:spPr>
            <a:xfrm>
              <a:off x="959942" y="3439615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3</a:t>
              </a:r>
              <a:endParaRPr lang="en-US" sz="1600" dirty="0"/>
            </a:p>
          </p:txBody>
        </p:sp>
        <p:sp>
          <p:nvSpPr>
            <p:cNvPr id="19" name="Text 17"/>
            <p:cNvSpPr/>
            <p:nvPr/>
          </p:nvSpPr>
          <p:spPr>
            <a:xfrm>
              <a:off x="1863977" y="4437834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4</a:t>
              </a:r>
              <a:endParaRPr lang="en-US" sz="1600" dirty="0"/>
            </a:p>
          </p:txBody>
        </p:sp>
        <p:sp>
          <p:nvSpPr>
            <p:cNvPr id="45" name="Shape 3">
              <a:extLst>
                <a:ext uri="{FF2B5EF4-FFF2-40B4-BE49-F238E27FC236}">
                  <a16:creationId xmlns:a16="http://schemas.microsoft.com/office/drawing/2014/main" id="{35D7FCAD-8B2E-07B3-837C-37C72F262DDB}"/>
                </a:ext>
              </a:extLst>
            </p:cNvPr>
            <p:cNvSpPr/>
            <p:nvPr/>
          </p:nvSpPr>
          <p:spPr>
            <a:xfrm rot="5400000">
              <a:off x="1280232" y="7237616"/>
              <a:ext cx="15240" cy="340162"/>
            </a:xfrm>
            <a:prstGeom prst="roundRect">
              <a:avLst>
                <a:gd name="adj" fmla="val 111628"/>
              </a:avLst>
            </a:prstGeom>
            <a:solidFill>
              <a:srgbClr val="D6D3CC"/>
            </a:solidFill>
            <a:ln>
              <a:solidFill>
                <a:schemeClr val="tx1"/>
              </a:solidFill>
            </a:ln>
          </p:spPr>
        </p:sp>
        <p:sp>
          <p:nvSpPr>
            <p:cNvPr id="46" name="Shape 4">
              <a:extLst>
                <a:ext uri="{FF2B5EF4-FFF2-40B4-BE49-F238E27FC236}">
                  <a16:creationId xmlns:a16="http://schemas.microsoft.com/office/drawing/2014/main" id="{89F973FB-67CE-EB34-2AB9-CBDD332907D4}"/>
                </a:ext>
              </a:extLst>
            </p:cNvPr>
            <p:cNvSpPr/>
            <p:nvPr/>
          </p:nvSpPr>
          <p:spPr>
            <a:xfrm rot="5400000">
              <a:off x="862620" y="7280121"/>
              <a:ext cx="255151" cy="255151"/>
            </a:xfrm>
            <a:prstGeom prst="roundRect">
              <a:avLst>
                <a:gd name="adj" fmla="val 6667"/>
              </a:avLst>
            </a:prstGeom>
            <a:solidFill>
              <a:srgbClr val="F0EDE6"/>
            </a:solidFill>
            <a:ln>
              <a:solidFill>
                <a:schemeClr val="tx1"/>
              </a:solidFill>
            </a:ln>
          </p:spPr>
        </p:sp>
        <p:sp>
          <p:nvSpPr>
            <p:cNvPr id="27" name="Text 25"/>
            <p:cNvSpPr/>
            <p:nvPr/>
          </p:nvSpPr>
          <p:spPr>
            <a:xfrm>
              <a:off x="1849737" y="6463819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6</a:t>
              </a:r>
              <a:endParaRPr lang="en-US" sz="1600" dirty="0"/>
            </a:p>
          </p:txBody>
        </p:sp>
        <p:sp>
          <p:nvSpPr>
            <p:cNvPr id="31" name="Text 29"/>
            <p:cNvSpPr/>
            <p:nvPr/>
          </p:nvSpPr>
          <p:spPr>
            <a:xfrm>
              <a:off x="906252" y="7334818"/>
              <a:ext cx="170021" cy="2126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1300"/>
                </a:lnSpc>
                <a:buNone/>
              </a:pPr>
              <a:r>
                <a:rPr lang="en-US" sz="1600" dirty="0">
                  <a:solidFill>
                    <a:srgbClr val="2C2821"/>
                  </a:solidFill>
                  <a:latin typeface="Alice" pitchFamily="34" charset="0"/>
                  <a:ea typeface="Alice" pitchFamily="34" charset="-122"/>
                  <a:cs typeface="Alice" pitchFamily="34" charset="-120"/>
                </a:rPr>
                <a:t>7</a:t>
              </a:r>
              <a:endParaRPr lang="en-US" sz="1600" dirty="0"/>
            </a:p>
          </p:txBody>
        </p:sp>
      </p:grpSp>
      <p:sp>
        <p:nvSpPr>
          <p:cNvPr id="48" name="Shape 3">
            <a:extLst>
              <a:ext uri="{FF2B5EF4-FFF2-40B4-BE49-F238E27FC236}">
                <a16:creationId xmlns:a16="http://schemas.microsoft.com/office/drawing/2014/main" id="{8320A92F-EEB6-EF03-F6EB-36CC23D6C5F7}"/>
              </a:ext>
            </a:extLst>
          </p:cNvPr>
          <p:cNvSpPr/>
          <p:nvPr/>
        </p:nvSpPr>
        <p:spPr>
          <a:xfrm rot="5400000">
            <a:off x="4077512" y="5205107"/>
            <a:ext cx="15240" cy="340162"/>
          </a:xfrm>
          <a:prstGeom prst="roundRect">
            <a:avLst>
              <a:gd name="adj" fmla="val 111628"/>
            </a:avLst>
          </a:prstGeom>
          <a:solidFill>
            <a:srgbClr val="D6D3CC"/>
          </a:solidFill>
          <a:ln>
            <a:solidFill>
              <a:schemeClr val="tx1"/>
            </a:solidFill>
          </a:ln>
        </p:spPr>
      </p:sp>
      <p:sp>
        <p:nvSpPr>
          <p:cNvPr id="49" name="Text 13">
            <a:extLst>
              <a:ext uri="{FF2B5EF4-FFF2-40B4-BE49-F238E27FC236}">
                <a16:creationId xmlns:a16="http://schemas.microsoft.com/office/drawing/2014/main" id="{674CEDD5-5C26-6088-311F-2E9ECA3959ED}"/>
              </a:ext>
            </a:extLst>
          </p:cNvPr>
          <p:cNvSpPr/>
          <p:nvPr/>
        </p:nvSpPr>
        <p:spPr>
          <a:xfrm>
            <a:off x="3690772" y="5271501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600" dirty="0">
                <a:solidFill>
                  <a:srgbClr val="2C2821"/>
                </a:solidFill>
                <a:latin typeface="Alice" pitchFamily="34" charset="0"/>
                <a:ea typeface="Alice" pitchFamily="34" charset="-122"/>
              </a:rPr>
              <a:t>5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08696" y="402908"/>
            <a:ext cx="5013007" cy="365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3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Challenges Addressed &amp; Future Vision</a:t>
            </a:r>
            <a:endParaRPr lang="en-US" sz="2300" dirty="0"/>
          </a:p>
        </p:txBody>
      </p:sp>
      <p:sp>
        <p:nvSpPr>
          <p:cNvPr id="3" name="Text 1"/>
          <p:cNvSpPr/>
          <p:nvPr/>
        </p:nvSpPr>
        <p:spPr>
          <a:xfrm>
            <a:off x="511135" y="914043"/>
            <a:ext cx="2283023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Challenges &amp; Solutions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511135" y="1406962"/>
            <a:ext cx="13608129" cy="2524244"/>
          </a:xfrm>
          <a:prstGeom prst="roundRect">
            <a:avLst>
              <a:gd name="adj" fmla="val 868"/>
            </a:avLst>
          </a:prstGeom>
          <a:solidFill>
            <a:srgbClr val="F0EDE6"/>
          </a:solidFill>
          <a:ln/>
        </p:spPr>
      </p:sp>
      <p:sp>
        <p:nvSpPr>
          <p:cNvPr id="5" name="Shape 3"/>
          <p:cNvSpPr/>
          <p:nvPr/>
        </p:nvSpPr>
        <p:spPr>
          <a:xfrm>
            <a:off x="511135" y="1406962"/>
            <a:ext cx="6804065" cy="841415"/>
          </a:xfrm>
          <a:prstGeom prst="roundRect">
            <a:avLst>
              <a:gd name="adj" fmla="val 2604"/>
            </a:avLst>
          </a:prstGeom>
          <a:solidFill>
            <a:srgbClr val="1B5F39"/>
          </a:solidFill>
          <a:ln/>
        </p:spPr>
      </p:sp>
      <p:sp>
        <p:nvSpPr>
          <p:cNvPr id="6" name="Text 4"/>
          <p:cNvSpPr/>
          <p:nvPr/>
        </p:nvSpPr>
        <p:spPr>
          <a:xfrm>
            <a:off x="657106" y="1552932"/>
            <a:ext cx="4143851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CORS errors while connecting frontend &amp; backend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57106" y="1868686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Enabled CORS in backend configuration and used proxy in frontend.</a:t>
            </a:r>
            <a:endParaRPr lang="en-US" sz="1150" dirty="0"/>
          </a:p>
        </p:txBody>
      </p:sp>
      <p:sp>
        <p:nvSpPr>
          <p:cNvPr id="8" name="Shape 6"/>
          <p:cNvSpPr/>
          <p:nvPr/>
        </p:nvSpPr>
        <p:spPr>
          <a:xfrm>
            <a:off x="7315200" y="1406962"/>
            <a:ext cx="6804065" cy="841415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9" name="Shape 7"/>
          <p:cNvSpPr/>
          <p:nvPr/>
        </p:nvSpPr>
        <p:spPr>
          <a:xfrm>
            <a:off x="7315200" y="1406962"/>
            <a:ext cx="15240" cy="841415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10" name="Text 8"/>
          <p:cNvSpPr/>
          <p:nvPr/>
        </p:nvSpPr>
        <p:spPr>
          <a:xfrm>
            <a:off x="7461171" y="1552932"/>
            <a:ext cx="4230767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Authentication &amp; role management (Admin vs User)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461171" y="1868686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Implemented JWT-based authentication with role-based access control.</a:t>
            </a:r>
            <a:endParaRPr lang="en-US" sz="1150" dirty="0"/>
          </a:p>
        </p:txBody>
      </p:sp>
      <p:sp>
        <p:nvSpPr>
          <p:cNvPr id="12" name="Shape 10"/>
          <p:cNvSpPr/>
          <p:nvPr/>
        </p:nvSpPr>
        <p:spPr>
          <a:xfrm>
            <a:off x="511135" y="2248376"/>
            <a:ext cx="6804065" cy="841415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3" name="Shape 11"/>
          <p:cNvSpPr/>
          <p:nvPr/>
        </p:nvSpPr>
        <p:spPr>
          <a:xfrm>
            <a:off x="511135" y="2248376"/>
            <a:ext cx="6804065" cy="15240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14" name="Text 12"/>
          <p:cNvSpPr/>
          <p:nvPr/>
        </p:nvSpPr>
        <p:spPr>
          <a:xfrm>
            <a:off x="657106" y="2394347"/>
            <a:ext cx="5381625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Database relationship handling (Books </a:t>
            </a:r>
            <a:r>
              <a:rPr lang="en-US" sz="14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↔</a:t>
            </a: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 Orders, User </a:t>
            </a:r>
            <a:r>
              <a:rPr lang="en-US" sz="1400" dirty="0">
                <a:solidFill>
                  <a:srgbClr val="000000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↔</a:t>
            </a: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 Orders)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57106" y="2710101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Designed normalized schema and used JPA/Hibernate mappings effectively.</a:t>
            </a:r>
            <a:endParaRPr lang="en-US" sz="1150" dirty="0"/>
          </a:p>
        </p:txBody>
      </p:sp>
      <p:sp>
        <p:nvSpPr>
          <p:cNvPr id="16" name="Shape 14"/>
          <p:cNvSpPr/>
          <p:nvPr/>
        </p:nvSpPr>
        <p:spPr>
          <a:xfrm>
            <a:off x="7315200" y="2248376"/>
            <a:ext cx="6804065" cy="841415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2248376"/>
            <a:ext cx="15240" cy="841415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18" name="Shape 16"/>
          <p:cNvSpPr/>
          <p:nvPr/>
        </p:nvSpPr>
        <p:spPr>
          <a:xfrm>
            <a:off x="7315200" y="2248376"/>
            <a:ext cx="6804065" cy="15240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19" name="Text 17"/>
          <p:cNvSpPr/>
          <p:nvPr/>
        </p:nvSpPr>
        <p:spPr>
          <a:xfrm>
            <a:off x="7461171" y="2394347"/>
            <a:ext cx="3065145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State management for cart &amp; wishlist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7461171" y="2710101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Used React Context API/Redux for consistent state handling across components.</a:t>
            </a:r>
            <a:endParaRPr lang="en-US" sz="1150" dirty="0"/>
          </a:p>
        </p:txBody>
      </p:sp>
      <p:sp>
        <p:nvSpPr>
          <p:cNvPr id="21" name="Shape 19"/>
          <p:cNvSpPr/>
          <p:nvPr/>
        </p:nvSpPr>
        <p:spPr>
          <a:xfrm>
            <a:off x="511135" y="3089791"/>
            <a:ext cx="6804065" cy="841415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2" name="Shape 20"/>
          <p:cNvSpPr/>
          <p:nvPr/>
        </p:nvSpPr>
        <p:spPr>
          <a:xfrm>
            <a:off x="511135" y="3089791"/>
            <a:ext cx="6804065" cy="15240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23" name="Text 21"/>
          <p:cNvSpPr/>
          <p:nvPr/>
        </p:nvSpPr>
        <p:spPr>
          <a:xfrm>
            <a:off x="657106" y="3235762"/>
            <a:ext cx="2582228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Error handling &amp; user feedback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657106" y="3551515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Added backend validations and frontend-friendly error messages.</a:t>
            </a:r>
            <a:endParaRPr lang="en-US" sz="1150" dirty="0"/>
          </a:p>
        </p:txBody>
      </p:sp>
      <p:sp>
        <p:nvSpPr>
          <p:cNvPr id="25" name="Shape 23"/>
          <p:cNvSpPr/>
          <p:nvPr/>
        </p:nvSpPr>
        <p:spPr>
          <a:xfrm>
            <a:off x="7315200" y="3089791"/>
            <a:ext cx="6804065" cy="841415"/>
          </a:xfrm>
          <a:prstGeom prst="rect">
            <a:avLst/>
          </a:prstGeom>
          <a:solidFill>
            <a:srgbClr val="1B5F39"/>
          </a:solidFill>
          <a:ln/>
        </p:spPr>
      </p:sp>
      <p:sp>
        <p:nvSpPr>
          <p:cNvPr id="26" name="Shape 24"/>
          <p:cNvSpPr/>
          <p:nvPr/>
        </p:nvSpPr>
        <p:spPr>
          <a:xfrm>
            <a:off x="7315200" y="3089791"/>
            <a:ext cx="15240" cy="841415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27" name="Shape 25"/>
          <p:cNvSpPr/>
          <p:nvPr/>
        </p:nvSpPr>
        <p:spPr>
          <a:xfrm>
            <a:off x="7315200" y="3089791"/>
            <a:ext cx="6804065" cy="15240"/>
          </a:xfrm>
          <a:prstGeom prst="roundRect">
            <a:avLst>
              <a:gd name="adj" fmla="val 143763"/>
            </a:avLst>
          </a:prstGeom>
          <a:solidFill>
            <a:srgbClr val="347852"/>
          </a:solidFill>
          <a:ln/>
        </p:spPr>
      </p:sp>
      <p:sp>
        <p:nvSpPr>
          <p:cNvPr id="28" name="Text 26"/>
          <p:cNvSpPr/>
          <p:nvPr/>
        </p:nvSpPr>
        <p:spPr>
          <a:xfrm>
            <a:off x="7461171" y="3235762"/>
            <a:ext cx="4681418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Deployment difficulties (frontend &amp; backend integration)</a:t>
            </a:r>
            <a:endParaRPr lang="en-US" sz="1400" dirty="0"/>
          </a:p>
        </p:txBody>
      </p:sp>
      <p:sp>
        <p:nvSpPr>
          <p:cNvPr id="29" name="Text 27"/>
          <p:cNvSpPr/>
          <p:nvPr/>
        </p:nvSpPr>
        <p:spPr>
          <a:xfrm>
            <a:off x="7461171" y="3551515"/>
            <a:ext cx="6512123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Solution: Configured environment variables and deployed using a single server setup.</a:t>
            </a:r>
            <a:endParaRPr lang="en-US" sz="1150" dirty="0"/>
          </a:p>
        </p:txBody>
      </p:sp>
      <p:sp>
        <p:nvSpPr>
          <p:cNvPr id="30" name="Text 28"/>
          <p:cNvSpPr/>
          <p:nvPr/>
        </p:nvSpPr>
        <p:spPr>
          <a:xfrm>
            <a:off x="511135" y="4150281"/>
            <a:ext cx="2190869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Future Advancements</a:t>
            </a:r>
            <a:endParaRPr lang="en-US" sz="1700" dirty="0"/>
          </a:p>
        </p:txBody>
      </p:sp>
      <p:sp>
        <p:nvSpPr>
          <p:cNvPr id="31" name="Shape 29"/>
          <p:cNvSpPr/>
          <p:nvPr/>
        </p:nvSpPr>
        <p:spPr>
          <a:xfrm>
            <a:off x="511135" y="4643199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3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138" y="4725353"/>
            <a:ext cx="219075" cy="273844"/>
          </a:xfrm>
          <a:prstGeom prst="rect">
            <a:avLst/>
          </a:prstGeom>
        </p:spPr>
      </p:pic>
      <p:sp>
        <p:nvSpPr>
          <p:cNvPr id="33" name="Text 30"/>
          <p:cNvSpPr/>
          <p:nvPr/>
        </p:nvSpPr>
        <p:spPr>
          <a:xfrm>
            <a:off x="657106" y="5227320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AI-based Recommendations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Personalized book suggestions.</a:t>
            </a:r>
            <a:endParaRPr lang="en-US" sz="1150" dirty="0"/>
          </a:p>
        </p:txBody>
      </p:sp>
      <p:sp>
        <p:nvSpPr>
          <p:cNvPr id="34" name="Shape 31"/>
          <p:cNvSpPr/>
          <p:nvPr/>
        </p:nvSpPr>
        <p:spPr>
          <a:xfrm>
            <a:off x="7388185" y="4643199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3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4188" y="4725353"/>
            <a:ext cx="219075" cy="273844"/>
          </a:xfrm>
          <a:prstGeom prst="rect">
            <a:avLst/>
          </a:prstGeom>
        </p:spPr>
      </p:pic>
      <p:sp>
        <p:nvSpPr>
          <p:cNvPr id="36" name="Text 32"/>
          <p:cNvSpPr/>
          <p:nvPr/>
        </p:nvSpPr>
        <p:spPr>
          <a:xfrm>
            <a:off x="7534156" y="5227320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Payment Gateway Integration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Secure online transactions.</a:t>
            </a:r>
            <a:endParaRPr lang="en-US" sz="1150" dirty="0"/>
          </a:p>
        </p:txBody>
      </p:sp>
      <p:sp>
        <p:nvSpPr>
          <p:cNvPr id="37" name="Shape 33"/>
          <p:cNvSpPr/>
          <p:nvPr/>
        </p:nvSpPr>
        <p:spPr>
          <a:xfrm>
            <a:off x="511135" y="5752981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3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7138" y="5835134"/>
            <a:ext cx="219075" cy="273844"/>
          </a:xfrm>
          <a:prstGeom prst="rect">
            <a:avLst/>
          </a:prstGeom>
        </p:spPr>
      </p:pic>
      <p:sp>
        <p:nvSpPr>
          <p:cNvPr id="39" name="Text 34"/>
          <p:cNvSpPr/>
          <p:nvPr/>
        </p:nvSpPr>
        <p:spPr>
          <a:xfrm>
            <a:off x="657106" y="6337102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Review &amp; Rating System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Enhance customer engagement.</a:t>
            </a:r>
            <a:endParaRPr lang="en-US" sz="1150" dirty="0"/>
          </a:p>
        </p:txBody>
      </p:sp>
      <p:sp>
        <p:nvSpPr>
          <p:cNvPr id="40" name="Shape 35"/>
          <p:cNvSpPr/>
          <p:nvPr/>
        </p:nvSpPr>
        <p:spPr>
          <a:xfrm>
            <a:off x="7388185" y="5752981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4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4188" y="5835134"/>
            <a:ext cx="219075" cy="273844"/>
          </a:xfrm>
          <a:prstGeom prst="rect">
            <a:avLst/>
          </a:prstGeom>
        </p:spPr>
      </p:pic>
      <p:sp>
        <p:nvSpPr>
          <p:cNvPr id="42" name="Text 36"/>
          <p:cNvSpPr/>
          <p:nvPr/>
        </p:nvSpPr>
        <p:spPr>
          <a:xfrm>
            <a:off x="7534156" y="6337102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Mobile App Version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Expand accessibility.</a:t>
            </a:r>
            <a:endParaRPr lang="en-US" sz="1150" dirty="0"/>
          </a:p>
        </p:txBody>
      </p:sp>
      <p:sp>
        <p:nvSpPr>
          <p:cNvPr id="43" name="Shape 37"/>
          <p:cNvSpPr/>
          <p:nvPr/>
        </p:nvSpPr>
        <p:spPr>
          <a:xfrm>
            <a:off x="511135" y="6862763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44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7138" y="6944916"/>
            <a:ext cx="219075" cy="273844"/>
          </a:xfrm>
          <a:prstGeom prst="rect">
            <a:avLst/>
          </a:prstGeom>
        </p:spPr>
      </p:pic>
      <p:sp>
        <p:nvSpPr>
          <p:cNvPr id="45" name="Text 38"/>
          <p:cNvSpPr/>
          <p:nvPr/>
        </p:nvSpPr>
        <p:spPr>
          <a:xfrm>
            <a:off x="657106" y="7446883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Analytics Dashboard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Track sales, popular books, and user behavior.</a:t>
            </a:r>
            <a:endParaRPr lang="en-US" sz="1150" dirty="0"/>
          </a:p>
        </p:txBody>
      </p:sp>
      <p:sp>
        <p:nvSpPr>
          <p:cNvPr id="46" name="Shape 39"/>
          <p:cNvSpPr/>
          <p:nvPr/>
        </p:nvSpPr>
        <p:spPr>
          <a:xfrm>
            <a:off x="7388185" y="6862763"/>
            <a:ext cx="6731079" cy="438150"/>
          </a:xfrm>
          <a:prstGeom prst="roundRect">
            <a:avLst>
              <a:gd name="adj" fmla="val 480044"/>
            </a:avLst>
          </a:prstGeom>
          <a:solidFill>
            <a:srgbClr val="1B5F39"/>
          </a:solidFill>
          <a:ln/>
        </p:spPr>
      </p:sp>
      <p:pic>
        <p:nvPicPr>
          <p:cNvPr id="47" name="Image 5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44188" y="6944916"/>
            <a:ext cx="219075" cy="273844"/>
          </a:xfrm>
          <a:prstGeom prst="rect">
            <a:avLst/>
          </a:prstGeom>
        </p:spPr>
      </p:pic>
      <p:sp>
        <p:nvSpPr>
          <p:cNvPr id="48" name="Text 40"/>
          <p:cNvSpPr/>
          <p:nvPr/>
        </p:nvSpPr>
        <p:spPr>
          <a:xfrm>
            <a:off x="7534156" y="7446883"/>
            <a:ext cx="6439138" cy="233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50" b="1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Cloud Scalability</a:t>
            </a:r>
            <a:r>
              <a:rPr lang="en-US" sz="1150" dirty="0">
                <a:solidFill>
                  <a:srgbClr val="2C2821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→ Handle large traffic and global reach.</a:t>
            </a:r>
            <a:endParaRPr lang="en-US" sz="115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8E2AE31-92EF-88E2-03B4-21750A556166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45863" y="901184"/>
            <a:ext cx="6538555" cy="5155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50"/>
              </a:lnSpc>
              <a:buNone/>
            </a:pPr>
            <a:r>
              <a:rPr lang="en-US" sz="3200" dirty="0">
                <a:solidFill>
                  <a:srgbClr val="233E32"/>
                </a:solidFill>
                <a:latin typeface="Alice" pitchFamily="34" charset="0"/>
                <a:ea typeface="Alice" pitchFamily="34" charset="-122"/>
                <a:cs typeface="Alice" pitchFamily="34" charset="-120"/>
              </a:rPr>
              <a:t>Application in Action: A Visual Tour</a:t>
            </a:r>
            <a:endParaRPr lang="en-US" sz="3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58" y="1962388"/>
            <a:ext cx="2502456" cy="250245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6615" y="1962388"/>
            <a:ext cx="2502456" cy="2502456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3972" y="1962388"/>
            <a:ext cx="2502456" cy="2502456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1329" y="1962388"/>
            <a:ext cx="2502456" cy="2502456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398687" y="1962388"/>
            <a:ext cx="2502456" cy="2502456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9258" y="4629745"/>
            <a:ext cx="2502456" cy="250245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E0C71AF-74DD-0097-BF39-03198E7D7E74}"/>
              </a:ext>
            </a:extLst>
          </p:cNvPr>
          <p:cNvSpPr/>
          <p:nvPr/>
        </p:nvSpPr>
        <p:spPr>
          <a:xfrm>
            <a:off x="12607961" y="7477720"/>
            <a:ext cx="1990165" cy="7086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746</Words>
  <Application>Microsoft Office PowerPoint</Application>
  <PresentationFormat>Custom</PresentationFormat>
  <Paragraphs>119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Lora</vt:lpstr>
      <vt:lpstr>Arial</vt:lpstr>
      <vt:lpstr>Times New Roman</vt:lpstr>
      <vt:lpstr>Alice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Priti Mondal</cp:lastModifiedBy>
  <cp:revision>3</cp:revision>
  <dcterms:created xsi:type="dcterms:W3CDTF">2025-08-19T07:37:35Z</dcterms:created>
  <dcterms:modified xsi:type="dcterms:W3CDTF">2025-08-19T14:19:45Z</dcterms:modified>
</cp:coreProperties>
</file>